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7" r:id="rId3"/>
    <p:sldId id="261" r:id="rId4"/>
    <p:sldId id="269" r:id="rId5"/>
    <p:sldId id="263" r:id="rId6"/>
    <p:sldId id="267" r:id="rId7"/>
    <p:sldId id="264" r:id="rId8"/>
    <p:sldId id="260" r:id="rId9"/>
    <p:sldId id="274" r:id="rId10"/>
    <p:sldId id="270" r:id="rId11"/>
    <p:sldId id="268" r:id="rId12"/>
    <p:sldId id="265" r:id="rId13"/>
    <p:sldId id="275" r:id="rId14"/>
    <p:sldId id="276" r:id="rId15"/>
    <p:sldId id="266" r:id="rId16"/>
    <p:sldId id="271" r:id="rId17"/>
    <p:sldId id="272" r:id="rId18"/>
    <p:sldId id="273" r:id="rId1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48152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9050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67444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840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7"/>
            <a:ext cx="7315200" cy="4241866"/>
          </a:xfrm>
        </p:spPr>
        <p:txBody>
          <a:bodyPr anchor="t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8612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294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3514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2921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777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66048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GB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834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CEBBD8BF-2575-4724-A891-B2B6674120ED}" type="datetimeFigureOut">
              <a:rPr lang="en-GB" smtClean="0"/>
              <a:t>02/09/2025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C80B1F7-B50E-4A47-9BC3-58516CFDBE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8248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Jeffrey.buckley@tus.ie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26B177-2C04-7E51-78B9-D23D6B1802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Arguing research impact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ABB8054-27A2-0C35-048A-11E2EBB8387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dirty="0"/>
              <a:t>Dr Jeff Buckley, PhD.</a:t>
            </a:r>
          </a:p>
          <a:p>
            <a:r>
              <a:rPr lang="en-GB" dirty="0">
                <a:hlinkClick r:id="rId2"/>
              </a:rPr>
              <a:t>Jeffrey.buckley@tus.ie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91078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5BD61F-768B-EE68-205E-55AA9D4EC0D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456B7-C709-1194-17D7-3B2736FC1A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Why is there a need for research impact assessment?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5624CE43-2CB0-D214-FAAB-2EEC6A5487E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240841" y="863600"/>
            <a:ext cx="4570994" cy="5121275"/>
          </a:xfrm>
          <a:prstGeom prst="rect">
            <a:avLst/>
          </a:prstGeom>
          <a:ln>
            <a:noFill/>
          </a:ln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7D53446A-8114-3A21-5374-63F4475B6ACB}"/>
              </a:ext>
            </a:extLst>
          </p:cNvPr>
          <p:cNvSpPr txBox="1"/>
          <p:nvPr/>
        </p:nvSpPr>
        <p:spPr>
          <a:xfrm>
            <a:off x="5479" y="5716055"/>
            <a:ext cx="2881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(Morgan Jones et al., 2013)</a:t>
            </a:r>
          </a:p>
        </p:txBody>
      </p:sp>
    </p:spTree>
    <p:extLst>
      <p:ext uri="{BB962C8B-B14F-4D97-AF65-F5344CB8AC3E}">
        <p14:creationId xmlns:p14="http://schemas.microsoft.com/office/powerpoint/2010/main" val="12843204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2F28BC-9712-3971-7D8F-9AD15377D9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Challenges to evaluating research impact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88ECB9-B901-A284-98FD-CD0CDBE960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Time lags: </a:t>
            </a:r>
            <a:r>
              <a:rPr lang="en-US" dirty="0"/>
              <a:t>How do we assess the impact of research if it usually takes a long time for impact to occur? When is the right timing?</a:t>
            </a:r>
          </a:p>
          <a:p>
            <a:r>
              <a:rPr lang="en-US" b="1" dirty="0"/>
              <a:t>Attribution and contribution: </a:t>
            </a:r>
            <a:r>
              <a:rPr lang="en-US" dirty="0"/>
              <a:t>How do we attribute particular impacts to particular research projects and researchers (and vice-versa) if research is often incremental and collaborative?</a:t>
            </a:r>
          </a:p>
          <a:p>
            <a:r>
              <a:rPr lang="en-US" b="1" dirty="0"/>
              <a:t>Marginal differences: </a:t>
            </a:r>
            <a:r>
              <a:rPr lang="en-US" dirty="0"/>
              <a:t>How do we distinguish between high and low impact if there is no shared understanding of impact or assessment standards yet?</a:t>
            </a:r>
          </a:p>
          <a:p>
            <a:r>
              <a:rPr lang="en-US" b="1" dirty="0"/>
              <a:t>Transaction costs:</a:t>
            </a:r>
            <a:r>
              <a:rPr lang="en-US" dirty="0"/>
              <a:t> How do we ensure that the benefits of research impact assessment outweigh its costs if the assessment process can be costly and burdensome?</a:t>
            </a:r>
          </a:p>
          <a:p>
            <a:r>
              <a:rPr lang="en-US" b="1" dirty="0"/>
              <a:t>Unit of assessment: </a:t>
            </a:r>
            <a:r>
              <a:rPr lang="en-US" dirty="0"/>
              <a:t>How do we determine an appropriate unit of assessment if research can be multi-disciplinary and multi-impactful?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03AD22-A6D2-31CE-F642-2BB7FD28805E}"/>
              </a:ext>
            </a:extLst>
          </p:cNvPr>
          <p:cNvSpPr txBox="1"/>
          <p:nvPr/>
        </p:nvSpPr>
        <p:spPr>
          <a:xfrm>
            <a:off x="5479" y="5716055"/>
            <a:ext cx="2881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(Morgan Jones et al., 2013)</a:t>
            </a:r>
          </a:p>
        </p:txBody>
      </p:sp>
    </p:spTree>
    <p:extLst>
      <p:ext uri="{BB962C8B-B14F-4D97-AF65-F5344CB8AC3E}">
        <p14:creationId xmlns:p14="http://schemas.microsoft.com/office/powerpoint/2010/main" val="1994576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5255EE-220D-4A2A-8E78-48DF0C7416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2B2AF1-91F0-2F37-49A2-37B6F63B3F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Positioning your research within an impact framework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1805849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964A82F-31AC-140E-21BB-E3B3A5686F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6BCE1DBA-3A51-A007-3B17-F158F6E07F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A4A0F5A5-AA49-EDA6-7F22-5C5A059F16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2699259-12BB-0AA9-FBF7-6291E4DD08A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9436EE3-836D-A1BB-C1A2-A3B1D8F14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722663F-2F8C-B7CB-85B7-EE961006B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325526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500" spc="-100" dirty="0"/>
              <a:t>When do researchers have to argue the impact of their work?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6675F9BF-DDFD-B590-D71F-B71DCB1FC2D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6977" y="970500"/>
            <a:ext cx="4908848" cy="4908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CA9CBD6-0C25-80CE-8003-7E761CCC12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3886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F7C1F7-685B-2830-696A-34DF368C1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When do researchers have to argue the impact of the work?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6F7231-9CAD-3A6E-DEAC-BAD8788F7E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Grant proposals, especially sections on research users, beneficiaries, communication and expected impact</a:t>
            </a:r>
          </a:p>
          <a:p>
            <a:r>
              <a:rPr lang="en-US" dirty="0"/>
              <a:t>Research project evaluations and reports, particularly to provide accountability for funds invested in research</a:t>
            </a:r>
          </a:p>
          <a:p>
            <a:r>
              <a:rPr lang="en-US" dirty="0"/>
              <a:t>Publicity information e.g. for institutional annual reports and press releases that highlight “success stories”</a:t>
            </a:r>
          </a:p>
          <a:p>
            <a:r>
              <a:rPr lang="en-US" dirty="0"/>
              <a:t>Research dissemination and implementation strategies</a:t>
            </a:r>
          </a:p>
          <a:p>
            <a:r>
              <a:rPr lang="en-US" dirty="0"/>
              <a:t>Assessments of the impact of research on policy, practice and public opinion</a:t>
            </a:r>
          </a:p>
          <a:p>
            <a:r>
              <a:rPr lang="en-US" dirty="0"/>
              <a:t>Individual and institutional research assessment exercise (RAE) submissions.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4F6B2-A587-5061-EFEC-B9C60A6D429C}"/>
              </a:ext>
            </a:extLst>
          </p:cNvPr>
          <p:cNvSpPr txBox="1"/>
          <p:nvPr/>
        </p:nvSpPr>
        <p:spPr>
          <a:xfrm>
            <a:off x="5479" y="5716055"/>
            <a:ext cx="2881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(Kuruvilla et al., 2006)</a:t>
            </a:r>
          </a:p>
        </p:txBody>
      </p:sp>
    </p:spTree>
    <p:extLst>
      <p:ext uri="{BB962C8B-B14F-4D97-AF65-F5344CB8AC3E}">
        <p14:creationId xmlns:p14="http://schemas.microsoft.com/office/powerpoint/2010/main" val="87558550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A3B0DC-42A6-3778-31D5-0012727FF8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EE8C8B-E0FE-4B0B-570D-F2E1D7C0C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Introducing your research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60280FF-BE2C-D567-896C-74A15D37B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EFE09F5E-D8C5-A591-6D31-CF8A7E3C182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1105310"/>
              </p:ext>
            </p:extLst>
          </p:nvPr>
        </p:nvGraphicFramePr>
        <p:xfrm>
          <a:off x="3772181" y="1153020"/>
          <a:ext cx="7738501" cy="4572000"/>
        </p:xfrm>
        <a:graphic>
          <a:graphicData uri="http://schemas.openxmlformats.org/drawingml/2006/table">
            <a:tbl>
              <a:tblPr firstRow="1" bandRow="1"/>
              <a:tblGrid>
                <a:gridCol w="1227582">
                  <a:extLst>
                    <a:ext uri="{9D8B030D-6E8A-4147-A177-3AD203B41FA5}">
                      <a16:colId xmlns:a16="http://schemas.microsoft.com/office/drawing/2014/main" val="280832104"/>
                    </a:ext>
                  </a:extLst>
                </a:gridCol>
                <a:gridCol w="3920119">
                  <a:extLst>
                    <a:ext uri="{9D8B030D-6E8A-4147-A177-3AD203B41FA5}">
                      <a16:colId xmlns:a16="http://schemas.microsoft.com/office/drawing/2014/main" val="3590773905"/>
                    </a:ext>
                  </a:extLst>
                </a:gridCol>
                <a:gridCol w="2590800">
                  <a:extLst>
                    <a:ext uri="{9D8B030D-6E8A-4147-A177-3AD203B41FA5}">
                      <a16:colId xmlns:a16="http://schemas.microsoft.com/office/drawing/2014/main" val="3448065537"/>
                    </a:ext>
                  </a:extLst>
                </a:gridCol>
              </a:tblGrid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Often present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40000"/>
                        <a:lumOff val="6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Occasionally present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40000"/>
                        <a:lumOff val="6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4414948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Move 1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20000"/>
                        <a:lumOff val="8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Establishing a territory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4512486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1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Claiming centrality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88224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2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Making topic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 generalisations and giving background information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>
                          <a:solidFill>
                            <a:sysClr val="windowText" lastClr="000000"/>
                          </a:solidFill>
                        </a:rPr>
                        <a:t>Research parameters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1279947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3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Defining terms (</a:t>
                      </a:r>
                      <a:r>
                        <a:rPr lang="en-GB" sz="900" dirty="0" err="1">
                          <a:solidFill>
                            <a:sysClr val="windowText" lastClr="000000"/>
                          </a:solidFill>
                        </a:rPr>
                        <a:t>Eng</a:t>
                      </a:r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, Arts, </a:t>
                      </a:r>
                      <a:r>
                        <a:rPr lang="en-GB" sz="900" dirty="0" err="1">
                          <a:solidFill>
                            <a:sysClr val="windowText" lastClr="000000"/>
                          </a:solidFill>
                        </a:rPr>
                        <a:t>Soc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900" baseline="0" dirty="0" err="1">
                          <a:solidFill>
                            <a:sysClr val="windowText" lastClr="000000"/>
                          </a:solidFill>
                        </a:rPr>
                        <a:t>Sci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4417056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4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Reviewing previous research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1758545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Move 2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20000"/>
                        <a:lumOff val="8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Establishing a niche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0600877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1 (A)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Indicating a gap in research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8292918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1 (B)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Indicating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 a problem or need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14495779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1 (C)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Question-raising (</a:t>
                      </a:r>
                      <a:r>
                        <a:rPr lang="en-GB" sz="900" dirty="0" err="1">
                          <a:solidFill>
                            <a:sysClr val="windowText" lastClr="000000"/>
                          </a:solidFill>
                        </a:rPr>
                        <a:t>Soc</a:t>
                      </a:r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900" dirty="0" err="1">
                          <a:solidFill>
                            <a:sysClr val="windowText" lastClr="000000"/>
                          </a:solidFill>
                        </a:rPr>
                        <a:t>Sci</a:t>
                      </a:r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, Arts)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>
                          <a:solidFill>
                            <a:sysClr val="windowText" lastClr="000000"/>
                          </a:solidFill>
                        </a:rPr>
                        <a:t>Counter-claiming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2789447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1 (D)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Continuing a tradition (Medicine, </a:t>
                      </a:r>
                      <a:r>
                        <a:rPr lang="en-GB" sz="900" dirty="0" err="1">
                          <a:solidFill>
                            <a:sysClr val="windowText" lastClr="000000"/>
                          </a:solidFill>
                        </a:rPr>
                        <a:t>Soc</a:t>
                      </a:r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900" dirty="0" err="1">
                          <a:solidFill>
                            <a:sysClr val="windowText" lastClr="000000"/>
                          </a:solidFill>
                        </a:rPr>
                        <a:t>Sci</a:t>
                      </a:r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1808123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Move 3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20000"/>
                        <a:lumOff val="80000"/>
                      </a:srgbClr>
                    </a:solidFill>
                  </a:tcPr>
                </a:tc>
                <a:tc gridSpan="2"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b="1" dirty="0">
                          <a:solidFill>
                            <a:sysClr val="windowText" lastClr="000000"/>
                          </a:solidFill>
                        </a:rPr>
                        <a:t>Announcing the Present Research (Occupying the niche)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20000"/>
                        <a:lumOff val="80000"/>
                      </a:srgb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 sz="900" b="1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1F8094">
                        <a:lumMod val="20000"/>
                        <a:lumOff val="8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4154768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1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Purposes, aims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, or objectives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>
                          <a:solidFill>
                            <a:sysClr val="windowText" lastClr="000000"/>
                          </a:solidFill>
                        </a:rPr>
                        <a:t>Chapter structure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8095975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2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Work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 carried out (</a:t>
                      </a:r>
                      <a:r>
                        <a:rPr lang="en-GB" sz="900" baseline="0" dirty="0" err="1">
                          <a:solidFill>
                            <a:sysClr val="windowText" lastClr="000000"/>
                          </a:solidFill>
                        </a:rPr>
                        <a:t>Eng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, </a:t>
                      </a:r>
                      <a:r>
                        <a:rPr lang="en-GB" sz="900" baseline="0" dirty="0" err="1">
                          <a:solidFill>
                            <a:sysClr val="windowText" lastClr="000000"/>
                          </a:solidFill>
                        </a:rPr>
                        <a:t>Sci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>
                          <a:solidFill>
                            <a:sysClr val="windowText" lastClr="000000"/>
                          </a:solidFill>
                        </a:rPr>
                        <a:t>Research</a:t>
                      </a:r>
                      <a:r>
                        <a:rPr lang="en-GB" sz="900" baseline="0">
                          <a:solidFill>
                            <a:sysClr val="windowText" lastClr="000000"/>
                          </a:solidFill>
                        </a:rPr>
                        <a:t> questions/hypotheses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23310165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3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Method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>
                          <a:solidFill>
                            <a:sysClr val="windowText" lastClr="000000"/>
                          </a:solidFill>
                        </a:rPr>
                        <a:t>Theoretical positions (Soc Sci)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17205444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4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Materials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 or subjects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>
                          <a:solidFill>
                            <a:sysClr val="windowText" lastClr="000000"/>
                          </a:solidFill>
                        </a:rPr>
                        <a:t>Defining terms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9341489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5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Findings or results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>
                          <a:solidFill>
                            <a:sysClr val="windowText" lastClr="000000"/>
                          </a:solidFill>
                        </a:rPr>
                        <a:t>Parameters of research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601285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6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Product of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 research (</a:t>
                      </a:r>
                      <a:r>
                        <a:rPr lang="en-GB" sz="900" baseline="0" dirty="0" err="1">
                          <a:solidFill>
                            <a:sysClr val="windowText" lastClr="000000"/>
                          </a:solidFill>
                        </a:rPr>
                        <a:t>Eng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)/Model proposed (</a:t>
                      </a:r>
                      <a:r>
                        <a:rPr lang="en-GB" sz="900" baseline="0" dirty="0" err="1">
                          <a:solidFill>
                            <a:sysClr val="windowText" lastClr="000000"/>
                          </a:solidFill>
                        </a:rPr>
                        <a:t>Soc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 </a:t>
                      </a:r>
                      <a:r>
                        <a:rPr lang="en-GB" sz="900" baseline="0" dirty="0" err="1">
                          <a:solidFill>
                            <a:sysClr val="windowText" lastClr="000000"/>
                          </a:solidFill>
                        </a:rPr>
                        <a:t>Sci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)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65461760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7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Significance/justification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>
                          <a:solidFill>
                            <a:sysClr val="windowText" lastClr="000000"/>
                          </a:solidFill>
                        </a:rPr>
                        <a:t>Application of</a:t>
                      </a:r>
                      <a:r>
                        <a:rPr lang="en-GB" sz="900" baseline="0">
                          <a:solidFill>
                            <a:sysClr val="windowText" lastClr="000000"/>
                          </a:solidFill>
                        </a:rPr>
                        <a:t> product (Eng)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9797659"/>
                  </a:ext>
                </a:extLst>
              </a:tr>
              <a:tr h="195263"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i="1" dirty="0">
                          <a:solidFill>
                            <a:sysClr val="windowText" lastClr="000000"/>
                          </a:solidFill>
                        </a:rPr>
                        <a:t>   Step 8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Trebuchet MS" panose="020B0603020202020204"/>
                        </a:defRPr>
                      </a:lvl9pPr>
                    </a:lstStyle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Structure</a:t>
                      </a:r>
                      <a:r>
                        <a:rPr lang="en-GB" sz="900" baseline="0" dirty="0">
                          <a:solidFill>
                            <a:sysClr val="windowText" lastClr="000000"/>
                          </a:solidFill>
                        </a:rPr>
                        <a:t> of document</a:t>
                      </a:r>
                      <a:endParaRPr lang="en-GB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dirty="0">
                          <a:solidFill>
                            <a:sysClr val="windowText" lastClr="000000"/>
                          </a:solidFill>
                        </a:rPr>
                        <a:t>Evaluation(Eng)</a:t>
                      </a:r>
                    </a:p>
                  </a:txBody>
                  <a:tcPr>
                    <a:lnL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ysClr val="window" lastClr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1955351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008B0F5B-5E0E-C388-03FB-B06946CD00EA}"/>
              </a:ext>
            </a:extLst>
          </p:cNvPr>
          <p:cNvSpPr txBox="1"/>
          <p:nvPr/>
        </p:nvSpPr>
        <p:spPr>
          <a:xfrm>
            <a:off x="5479" y="5716055"/>
            <a:ext cx="2881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(Bunton, 2002)</a:t>
            </a:r>
          </a:p>
        </p:txBody>
      </p:sp>
    </p:spTree>
    <p:extLst>
      <p:ext uri="{BB962C8B-B14F-4D97-AF65-F5344CB8AC3E}">
        <p14:creationId xmlns:p14="http://schemas.microsoft.com/office/powerpoint/2010/main" val="335338913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2C8612-A1E6-EA91-FFEF-8B291F00A2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E3671-216F-067D-03E4-3602518EA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Framing a research question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A11A718-6703-0AEF-E7DC-04E7D8E91B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b="1" dirty="0"/>
              <a:t>F</a:t>
            </a:r>
            <a:r>
              <a:rPr lang="en-GB" dirty="0"/>
              <a:t>easible</a:t>
            </a:r>
          </a:p>
          <a:p>
            <a:pPr lvl="1"/>
            <a:r>
              <a:rPr lang="en-US" dirty="0"/>
              <a:t>Adequate number of subjects/cases/participants</a:t>
            </a:r>
          </a:p>
          <a:p>
            <a:pPr lvl="1"/>
            <a:r>
              <a:rPr lang="en-US" dirty="0"/>
              <a:t>Adequate technical expertise</a:t>
            </a:r>
          </a:p>
          <a:p>
            <a:pPr lvl="1"/>
            <a:r>
              <a:rPr lang="en-US" dirty="0"/>
              <a:t>Affordable in time and money</a:t>
            </a:r>
          </a:p>
          <a:p>
            <a:pPr lvl="1"/>
            <a:r>
              <a:rPr lang="en-US" dirty="0"/>
              <a:t>Manageable in scope</a:t>
            </a:r>
            <a:endParaRPr lang="en-GB" dirty="0"/>
          </a:p>
          <a:p>
            <a:r>
              <a:rPr lang="en-GB" b="1" dirty="0"/>
              <a:t>I</a:t>
            </a:r>
            <a:r>
              <a:rPr lang="en-GB" dirty="0"/>
              <a:t>nteresting</a:t>
            </a:r>
          </a:p>
          <a:p>
            <a:pPr lvl="1"/>
            <a:r>
              <a:rPr lang="en-US" dirty="0"/>
              <a:t>Getting the answer intrigues investigator, peers and community</a:t>
            </a:r>
            <a:endParaRPr lang="en-GB" dirty="0"/>
          </a:p>
          <a:p>
            <a:r>
              <a:rPr lang="en-GB" b="1" dirty="0"/>
              <a:t>N</a:t>
            </a:r>
            <a:r>
              <a:rPr lang="en-GB" dirty="0"/>
              <a:t>ovel</a:t>
            </a:r>
          </a:p>
          <a:p>
            <a:pPr lvl="1"/>
            <a:r>
              <a:rPr lang="en-US" dirty="0"/>
              <a:t>Confirms, refutes or extends previous findings</a:t>
            </a:r>
            <a:endParaRPr lang="en-GB" dirty="0"/>
          </a:p>
          <a:p>
            <a:r>
              <a:rPr lang="en-GB" b="1" dirty="0"/>
              <a:t>E</a:t>
            </a:r>
            <a:r>
              <a:rPr lang="en-GB" dirty="0"/>
              <a:t>thical</a:t>
            </a:r>
          </a:p>
          <a:p>
            <a:pPr lvl="1"/>
            <a:r>
              <a:rPr lang="en-US" dirty="0"/>
              <a:t>Amenable to a study that institutional review board will approve</a:t>
            </a:r>
            <a:endParaRPr lang="en-GB" dirty="0"/>
          </a:p>
          <a:p>
            <a:r>
              <a:rPr lang="en-GB" b="1" dirty="0"/>
              <a:t>R</a:t>
            </a:r>
            <a:r>
              <a:rPr lang="en-GB" dirty="0"/>
              <a:t>elevant</a:t>
            </a:r>
          </a:p>
          <a:p>
            <a:pPr lvl="1"/>
            <a:r>
              <a:rPr lang="en-US" dirty="0"/>
              <a:t>To scientific knowledge</a:t>
            </a:r>
          </a:p>
          <a:p>
            <a:pPr lvl="1"/>
            <a:r>
              <a:rPr lang="en-US" dirty="0"/>
              <a:t>To policy</a:t>
            </a:r>
          </a:p>
          <a:p>
            <a:pPr lvl="1"/>
            <a:r>
              <a:rPr lang="en-US" dirty="0"/>
              <a:t>To future research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46FB9E8-773D-C363-9213-93B7797188C7}"/>
              </a:ext>
            </a:extLst>
          </p:cNvPr>
          <p:cNvSpPr txBox="1"/>
          <p:nvPr/>
        </p:nvSpPr>
        <p:spPr>
          <a:xfrm>
            <a:off x="5479" y="5716055"/>
            <a:ext cx="2881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Hulley</a:t>
            </a:r>
            <a:r>
              <a:rPr lang="en-GB" dirty="0"/>
              <a:t> et al., 2007)</a:t>
            </a:r>
          </a:p>
        </p:txBody>
      </p:sp>
    </p:spTree>
    <p:extLst>
      <p:ext uri="{BB962C8B-B14F-4D97-AF65-F5344CB8AC3E}">
        <p14:creationId xmlns:p14="http://schemas.microsoft.com/office/powerpoint/2010/main" val="27539000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3D8357-52E1-9336-D861-E0B118C351C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D61B15-4106-9924-94E5-1C4893761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Framing a research question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942E4F-1647-8137-C647-19CCA9913C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b="1" dirty="0"/>
              <a:t>P</a:t>
            </a:r>
            <a:r>
              <a:rPr lang="en-GB" dirty="0"/>
              <a:t>opulation</a:t>
            </a:r>
          </a:p>
          <a:p>
            <a:pPr lvl="1"/>
            <a:r>
              <a:rPr lang="en-US" dirty="0"/>
              <a:t>What specific population are you interested in?</a:t>
            </a:r>
            <a:endParaRPr lang="en-GB" dirty="0"/>
          </a:p>
          <a:p>
            <a:r>
              <a:rPr lang="en-GB" b="1" dirty="0"/>
              <a:t>I</a:t>
            </a:r>
            <a:r>
              <a:rPr lang="en-GB" dirty="0"/>
              <a:t>ntervention</a:t>
            </a:r>
          </a:p>
          <a:p>
            <a:pPr lvl="1"/>
            <a:r>
              <a:rPr lang="en-US" dirty="0"/>
              <a:t>What is your investigational intervention?</a:t>
            </a:r>
            <a:endParaRPr lang="en-GB" dirty="0"/>
          </a:p>
          <a:p>
            <a:r>
              <a:rPr lang="en-GB" b="1" dirty="0"/>
              <a:t>C</a:t>
            </a:r>
            <a:r>
              <a:rPr lang="en-GB" dirty="0"/>
              <a:t>omparison group</a:t>
            </a:r>
          </a:p>
          <a:p>
            <a:pPr lvl="1"/>
            <a:r>
              <a:rPr lang="en-US" dirty="0"/>
              <a:t>What is the main alternative to compare with the intervention?</a:t>
            </a:r>
            <a:endParaRPr lang="en-GB" dirty="0"/>
          </a:p>
          <a:p>
            <a:r>
              <a:rPr lang="en-GB" b="1" dirty="0"/>
              <a:t>O</a:t>
            </a:r>
            <a:r>
              <a:rPr lang="en-GB" dirty="0"/>
              <a:t>utcome of interest</a:t>
            </a:r>
          </a:p>
          <a:p>
            <a:pPr lvl="1"/>
            <a:r>
              <a:rPr lang="en-US" dirty="0"/>
              <a:t>What do you intend to accomplish, measure, improve or affect?</a:t>
            </a:r>
            <a:endParaRPr lang="en-GB" dirty="0"/>
          </a:p>
          <a:p>
            <a:r>
              <a:rPr lang="en-GB" b="1" dirty="0"/>
              <a:t>T</a:t>
            </a:r>
            <a:r>
              <a:rPr lang="en-GB" dirty="0"/>
              <a:t>ime</a:t>
            </a:r>
          </a:p>
          <a:p>
            <a:pPr lvl="1"/>
            <a:r>
              <a:rPr lang="en-US" dirty="0"/>
              <a:t>What is the appropriate follow-up time to assess outcome</a:t>
            </a:r>
            <a:endParaRPr lang="en-GB" dirty="0"/>
          </a:p>
          <a:p>
            <a:pPr lvl="1"/>
            <a:endParaRPr lang="en-GB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578ACFF-BDF8-1F9F-6452-A4AA61664BA5}"/>
              </a:ext>
            </a:extLst>
          </p:cNvPr>
          <p:cNvSpPr txBox="1"/>
          <p:nvPr/>
        </p:nvSpPr>
        <p:spPr>
          <a:xfrm>
            <a:off x="5479" y="5716055"/>
            <a:ext cx="2881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(Haynes, 2006)</a:t>
            </a:r>
          </a:p>
        </p:txBody>
      </p:sp>
    </p:spTree>
    <p:extLst>
      <p:ext uri="{BB962C8B-B14F-4D97-AF65-F5344CB8AC3E}">
        <p14:creationId xmlns:p14="http://schemas.microsoft.com/office/powerpoint/2010/main" val="185030740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7AF8C4-756F-E9C5-373F-134767AD97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722C7A-CFB9-7DEF-7462-50D65BD68D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Evidence readiness levels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2A31CBA-C5DF-99AB-0D63-1C627DDB06E0}"/>
              </a:ext>
            </a:extLst>
          </p:cNvPr>
          <p:cNvSpPr txBox="1"/>
          <p:nvPr/>
        </p:nvSpPr>
        <p:spPr>
          <a:xfrm>
            <a:off x="5479" y="5716055"/>
            <a:ext cx="2881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</a:t>
            </a:r>
            <a:r>
              <a:rPr lang="en-GB" dirty="0" err="1"/>
              <a:t>Ijzerman</a:t>
            </a:r>
            <a:r>
              <a:rPr lang="en-GB" dirty="0"/>
              <a:t> et al. 2020)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74035685-54D3-BAB1-64A1-42146A3057E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3239" y="724703"/>
            <a:ext cx="3415786" cy="5091606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7F8822B9-E21F-F2E2-2393-DF6DC51F7F0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5018" y="724703"/>
            <a:ext cx="3430803" cy="4628347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9419379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6A58E13-4E21-E76C-E4D9-F6E37D9FDD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7927ABF-B32C-C43E-D587-3C7F2DCE3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8554E13-F0C6-4410-FFA1-C143B74287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F881E6E-37FC-98CD-9B57-CBA77EA5C7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9C0171-8810-0761-F6AA-92AC82748B9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6AFCEF0-E1C9-6474-1D33-32EB181A35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7"/>
            <a:ext cx="4705801" cy="415408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500" spc="-100" dirty="0"/>
              <a:t>Think about your own ongoing or planned research, what impact could it have to society?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6D45D3F5-4EE3-E5A3-B8B3-2CB4D94B34C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6977" y="970500"/>
            <a:ext cx="4908848" cy="4908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8A6A7E8C-3E90-5A92-C636-EC5E49829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6841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95BB9D-D4CC-CB3A-C2B3-F4ED0C4B3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Research impact indicators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685774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B8424AB-D56B-4256-866A-5B54DE93C2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C999C28-AD33-4EB7-A5F1-C06D10A5FD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69373E92-F88D-4F0A-94DF-393703E7DA7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629DAA0-ADF6-43FD-9C99-483F722B5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1ACA74-ED9E-ED14-EBFA-47BB7E50FC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3255264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5500" spc="-100" dirty="0"/>
              <a:t>What indicators exist to showcase research impact?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4BED83F0-DF10-9148-34DD-33EEA82D8C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6977" y="970500"/>
            <a:ext cx="4908848" cy="4908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F32C8C35-BF44-4CFB-9754-81F07C9812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308081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16C41F-F30B-B708-9DBE-7838867E43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Societal benefits of research activity</a:t>
            </a:r>
            <a:endParaRPr lang="en-GB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72BCAB7-B53C-08B1-4FDF-C263C3E194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Social benefits </a:t>
            </a:r>
            <a:r>
              <a:rPr lang="en-US" dirty="0"/>
              <a:t>indicate the contribution of the research to the social capital of a nation (e.g., stimulating new approaches to social issues, informed public debate, and improved policymaking).</a:t>
            </a:r>
          </a:p>
          <a:p>
            <a:r>
              <a:rPr lang="en-US" b="1" dirty="0"/>
              <a:t>Cultural benefits </a:t>
            </a:r>
            <a:r>
              <a:rPr lang="en-US" dirty="0"/>
              <a:t>are additions to the cultural capital of a nation (e.g., understanding how we relate to other societies and cultures, contributing to cultural preservation and enrichment).</a:t>
            </a:r>
          </a:p>
          <a:p>
            <a:r>
              <a:rPr lang="en-US" b="1" dirty="0"/>
              <a:t>Environmental benefits </a:t>
            </a:r>
            <a:r>
              <a:rPr lang="en-US" dirty="0"/>
              <a:t>add to the natural capital of a nation (e.g., reduced waste and pollution, uptake of recycling techniques).</a:t>
            </a:r>
          </a:p>
          <a:p>
            <a:r>
              <a:rPr lang="en-US" b="1" dirty="0"/>
              <a:t>Economic benefits </a:t>
            </a:r>
            <a:r>
              <a:rPr lang="en-US" dirty="0"/>
              <a:t>denote contributions to the economic capital of a nation (e.g., enhancing the skills base, improved productivity).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552762F-8C75-7742-7EDD-576D10EBC807}"/>
              </a:ext>
            </a:extLst>
          </p:cNvPr>
          <p:cNvSpPr txBox="1"/>
          <p:nvPr/>
        </p:nvSpPr>
        <p:spPr>
          <a:xfrm>
            <a:off x="5479" y="5716055"/>
            <a:ext cx="1823321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(Donovan, 2008)</a:t>
            </a:r>
          </a:p>
        </p:txBody>
      </p:sp>
    </p:spTree>
    <p:extLst>
      <p:ext uri="{BB962C8B-B14F-4D97-AF65-F5344CB8AC3E}">
        <p14:creationId xmlns:p14="http://schemas.microsoft.com/office/powerpoint/2010/main" val="42848133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03345D-B7C9-56C8-29EF-315018C5BE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Field specific impact</a:t>
            </a:r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21582AC8-2354-EA2A-266A-71355B432D4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19798" y="863600"/>
            <a:ext cx="6213080" cy="5121275"/>
          </a:xfrm>
          <a:prstGeom prst="rect">
            <a:avLst/>
          </a:prstGeom>
          <a:ln>
            <a:noFill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AD52001-98BC-5A70-B350-BD1F7CAAADBF}"/>
              </a:ext>
            </a:extLst>
          </p:cNvPr>
          <p:cNvSpPr txBox="1"/>
          <p:nvPr/>
        </p:nvSpPr>
        <p:spPr>
          <a:xfrm>
            <a:off x="5479" y="5716055"/>
            <a:ext cx="294748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(Kuruvilla et al, 2006)</a:t>
            </a:r>
          </a:p>
        </p:txBody>
      </p:sp>
    </p:spTree>
    <p:extLst>
      <p:ext uri="{BB962C8B-B14F-4D97-AF65-F5344CB8AC3E}">
        <p14:creationId xmlns:p14="http://schemas.microsoft.com/office/powerpoint/2010/main" val="2960687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737106-2548-59EC-FB0B-5D33D5C656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CAB65-AB4B-5DE6-DEF4-4619AC367A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Research impact indicators</a:t>
            </a:r>
          </a:p>
        </p:txBody>
      </p:sp>
      <p:pic>
        <p:nvPicPr>
          <p:cNvPr id="3" name="Content Placeholder 2">
            <a:extLst>
              <a:ext uri="{FF2B5EF4-FFF2-40B4-BE49-F238E27FC236}">
                <a16:creationId xmlns:a16="http://schemas.microsoft.com/office/drawing/2014/main" id="{6C22413E-597F-4609-FE5D-15F54404C97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52383" y="788334"/>
            <a:ext cx="6747910" cy="5271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BAAFDE9-1B04-287A-74A0-283E2AEB958C}"/>
              </a:ext>
            </a:extLst>
          </p:cNvPr>
          <p:cNvSpPr txBox="1"/>
          <p:nvPr/>
        </p:nvSpPr>
        <p:spPr>
          <a:xfrm>
            <a:off x="5479" y="5716055"/>
            <a:ext cx="288115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dirty="0"/>
              <a:t>(Molas et al., 2002)</a:t>
            </a:r>
          </a:p>
        </p:txBody>
      </p:sp>
    </p:spTree>
    <p:extLst>
      <p:ext uri="{BB962C8B-B14F-4D97-AF65-F5344CB8AC3E}">
        <p14:creationId xmlns:p14="http://schemas.microsoft.com/office/powerpoint/2010/main" val="21550132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63F0FB-0481-8082-4C80-F32981537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Quantifying and/or qualifying research impact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456179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D302468-139E-D746-C821-85FA1D9C94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D10CF3C-31C4-3A7C-A5D7-22EEBC886D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DC065A9-F919-B6F6-5511-F0B52C6428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78CEF57F-FF09-E436-DD40-F478965D104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6938" y="466531"/>
            <a:ext cx="12191999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4FD356-9DA9-E5C5-8891-31E1C210AE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761999"/>
            <a:ext cx="609288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2EDA69-5695-44BC-9EEB-3F9788116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1298448"/>
            <a:ext cx="4705801" cy="325526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5500" spc="-100"/>
              <a:t>Why is there a need for research impact assessment?</a:t>
            </a:r>
          </a:p>
        </p:txBody>
      </p:sp>
      <p:pic>
        <p:nvPicPr>
          <p:cNvPr id="5" name="Content Placeholder 4" descr="Question Mark with solid fill">
            <a:extLst>
              <a:ext uri="{FF2B5EF4-FFF2-40B4-BE49-F238E27FC236}">
                <a16:creationId xmlns:a16="http://schemas.microsoft.com/office/drawing/2014/main" id="{A353909C-01BF-D22E-DCE3-B2913BEC7FC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86977" y="970500"/>
            <a:ext cx="4908848" cy="4908848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7A576FCD-9F7D-C8E2-9071-D6D8EC4C7B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4831081"/>
      </p:ext>
    </p:extLst>
  </p:cSld>
  <p:clrMapOvr>
    <a:masterClrMapping/>
  </p:clrMapOvr>
</p:sld>
</file>

<file path=ppt/theme/theme1.xml><?xml version="1.0" encoding="utf-8"?>
<a:theme xmlns:a="http://schemas.openxmlformats.org/drawingml/2006/main" name="Frame">
  <a:themeElements>
    <a:clrScheme name="Marquee">
      <a:dk1>
        <a:srgbClr val="000000"/>
      </a:dk1>
      <a:lt1>
        <a:sysClr val="window" lastClr="FFFFFF"/>
      </a:lt1>
      <a:dk2>
        <a:srgbClr val="5E5E5E"/>
      </a:dk2>
      <a:lt2>
        <a:srgbClr val="DDDDDD"/>
      </a:lt2>
      <a:accent1>
        <a:srgbClr val="418AB3"/>
      </a:accent1>
      <a:accent2>
        <a:srgbClr val="A6B727"/>
      </a:accent2>
      <a:accent3>
        <a:srgbClr val="F69200"/>
      </a:accent3>
      <a:accent4>
        <a:srgbClr val="838383"/>
      </a:accent4>
      <a:accent5>
        <a:srgbClr val="FEC306"/>
      </a:accent5>
      <a:accent6>
        <a:srgbClr val="DF5327"/>
      </a:accent6>
      <a:hlink>
        <a:srgbClr val="F59E00"/>
      </a:hlink>
      <a:folHlink>
        <a:srgbClr val="B2B2B2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5AE09B-F02E-4A8A-98F0-B6016EA31B8E}">
  <we:reference id="3e0fcce7-415c-4081-926c-b4e449c650e4" version="1.1.0.2" store="EXCatalog" storeType="EXCatalog"/>
  <we:alternateReferences>
    <we:reference id="WA200004709" version="1.1.0.2" store="en-IE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Frame</Template>
  <TotalTime>289</TotalTime>
  <Words>838</Words>
  <Application>Microsoft Office PowerPoint</Application>
  <PresentationFormat>Widescreen</PresentationFormat>
  <Paragraphs>119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Corbel</vt:lpstr>
      <vt:lpstr>Wingdings 2</vt:lpstr>
      <vt:lpstr>Frame</vt:lpstr>
      <vt:lpstr>Arguing research impact</vt:lpstr>
      <vt:lpstr>Think about your own ongoing or planned research, what impact could it have to society?</vt:lpstr>
      <vt:lpstr>Research impact indicators</vt:lpstr>
      <vt:lpstr>What indicators exist to showcase research impact?</vt:lpstr>
      <vt:lpstr>Societal benefits of research activity</vt:lpstr>
      <vt:lpstr>Field specific impact</vt:lpstr>
      <vt:lpstr>Research impact indicators</vt:lpstr>
      <vt:lpstr>Quantifying and/or qualifying research impact</vt:lpstr>
      <vt:lpstr>Why is there a need for research impact assessment?</vt:lpstr>
      <vt:lpstr>Why is there a need for research impact assessment?</vt:lpstr>
      <vt:lpstr>Challenges to evaluating research impact</vt:lpstr>
      <vt:lpstr>Positioning your research within an impact framework</vt:lpstr>
      <vt:lpstr>When do researchers have to argue the impact of their work?</vt:lpstr>
      <vt:lpstr>When do researchers have to argue the impact of the work?</vt:lpstr>
      <vt:lpstr>Introducing your research</vt:lpstr>
      <vt:lpstr>Framing a research question</vt:lpstr>
      <vt:lpstr>Framing a research question</vt:lpstr>
      <vt:lpstr>Evidence readiness levels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roles of higher education institutions and academics</dc:title>
  <dc:creator>Jeffrey Buckley</dc:creator>
  <cp:lastModifiedBy>Jeffrey Buckley</cp:lastModifiedBy>
  <cp:revision>8</cp:revision>
  <dcterms:created xsi:type="dcterms:W3CDTF">2024-02-12T14:49:44Z</dcterms:created>
  <dcterms:modified xsi:type="dcterms:W3CDTF">2025-09-02T10:36:29Z</dcterms:modified>
</cp:coreProperties>
</file>